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EAA10-BDA5-4305-8B3E-7C4141AF437A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6BE79-4BE9-4CDC-889E-EC1C8F6A1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7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6BE79-4BE9-4CDC-889E-EC1C8F6A1D8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43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6BE79-4BE9-4CDC-889E-EC1C8F6A1D8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7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0E25-0D33-4D5E-B70C-3BAEEDCA96A0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0C41-212C-47D9-8F7C-55FE465D2BF1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26E7-1BEE-457B-B11C-DEDEA3958F67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4147F-BF71-44FB-943E-C25D78955DC1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95F3D-E5C4-4A18-85B4-7DD32454E318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4A15F-275F-47F3-B008-38FFE790A550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627B-2B1A-413E-B656-E1F0A8652228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B7B9-AC2D-4D40-9BA0-309CCC331D13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8AF70-6F8F-40BC-B550-1523B5BB847C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B4857-E1A0-4C0F-845A-F805FDF5440E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7CDB-15CB-430B-8F11-FC1203141ADC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9EFB1-AB2F-4816-B7FB-529546DF7340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6722-AFE7-472A-9C8A-A1DA09F22BE9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86947-F32B-4145-A27E-6034FE47A99F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CCFB-9183-4A70-8071-79C8C071B78E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7CCA6-C30B-4F08-ACAC-563DA8221FE2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D55B9-DE50-4226-8E46-BB596E6C99DE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0C922CD-B7F1-4985-AD57-D85C7426251D}" type="datetime1">
              <a:rPr lang="en-US" smtClean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Разработка рецептуры настойки горькой Вишнёвой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049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644816"/>
              </p:ext>
            </p:extLst>
          </p:nvPr>
        </p:nvGraphicFramePr>
        <p:xfrm>
          <a:off x="267625" y="2082802"/>
          <a:ext cx="10972803" cy="45780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58035"/>
                <a:gridCol w="790042"/>
                <a:gridCol w="790042"/>
                <a:gridCol w="790042"/>
                <a:gridCol w="790042"/>
                <a:gridCol w="790042"/>
                <a:gridCol w="790042"/>
                <a:gridCol w="790042"/>
                <a:gridCol w="794432"/>
                <a:gridCol w="790042"/>
              </a:tblGrid>
              <a:tr h="549507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Компонент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9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Номер варианта рецептуры / количество компонента, мл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95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4852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Ароматный спирт вишни сушеной с косточкой по ГОСТ 28501-90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4852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Ароматный спирт малины замороженной по ГОСТ Р 53956-2010  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3592" y="193831"/>
            <a:ext cx="1198357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Варианты напитка выбирались из расчета внесения в 100 мл водно-спиртовой жидкости крепостью 35% об. Количество внесенного компонента менялось на 3-х уровнях: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вишня: 5 (вариант оригинального напитка), 6 и 4 мл;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малина: 3 (вариант оригинального напитка), 2 и 4 мл.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544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561252"/>
              </p:ext>
            </p:extLst>
          </p:nvPr>
        </p:nvGraphicFramePr>
        <p:xfrm>
          <a:off x="446051" y="1230851"/>
          <a:ext cx="11508056" cy="3762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69450"/>
                <a:gridCol w="1667887"/>
                <a:gridCol w="3670719"/>
              </a:tblGrid>
              <a:tr h="157163">
                <a:tc row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Компонент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Модельный напиток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2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Ед. изм.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На 1 л готового напитка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</a:tr>
              <a:tr h="314325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Ароматный спирт вишни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</a:tr>
              <a:tr h="314325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Ароматный спирт малины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</a:tr>
              <a:tr h="314325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Сахарный сироп, 73,2%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</a:tr>
              <a:tr h="314325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Глицерин дистиллированный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1,2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</a:tr>
              <a:tr h="125730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Вода исправленная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 расчету на крепость купажа 35%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78" marR="33678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80059" y="656917"/>
            <a:ext cx="114286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Купаж напитка на 1 литр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011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52041"/>
              </p:ext>
            </p:extLst>
          </p:nvPr>
        </p:nvGraphicFramePr>
        <p:xfrm>
          <a:off x="496744" y="1834375"/>
          <a:ext cx="11535421" cy="41874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5862"/>
                <a:gridCol w="4025862"/>
                <a:gridCol w="1220000"/>
                <a:gridCol w="2263697"/>
              </a:tblGrid>
              <a:tr h="190249">
                <a:tc row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Стадия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 row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Компонент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Модельный напиток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14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Ед. изм.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На 1 л готового напитка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  <a:tr h="380499">
                <a:tc rowSpan="3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Приготовление ароматного спирта вишни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Вишня с косточкой сушеная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259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  <a:tr h="380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Спирт ректификованный, 40% об.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294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  <a:tr h="380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Ароматный спирт вишни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  <a:tr h="380499">
                <a:tc rowSpan="3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Приготовление ароматного спирта малины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Малина мороженная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98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  <a:tr h="380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Спирт ректификованный, 60% об.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111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  <a:tr h="380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Ароматный спирт малины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768" marR="40768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5260" y="779467"/>
            <a:ext cx="10939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Приготовление ароматных спиртов (на 1 л напитка)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94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497605"/>
              </p:ext>
            </p:extLst>
          </p:nvPr>
        </p:nvGraphicFramePr>
        <p:xfrm>
          <a:off x="264665" y="3168211"/>
          <a:ext cx="11837688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69330"/>
                <a:gridCol w="1075765"/>
                <a:gridCol w="2592593"/>
              </a:tblGrid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Ингредиент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Ед. изм.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 1 л готового напитка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Вишня с косточкой сушеная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259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Спирт ректификованный, Люкс, 96,3% об.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мл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192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Малина мороженная 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98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Сахар-песок рафинированный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2,5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Глицерин дистиллированный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мл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1,2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4213" y="1531292"/>
            <a:ext cx="111491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Расход ингредиентов на приготовление 1 л напитка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4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908" y="855929"/>
            <a:ext cx="1161825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Органолептические и физико-химические характеристики </a:t>
            </a:r>
            <a:r>
              <a:rPr lang="ru-RU" sz="2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напитка</a:t>
            </a:r>
          </a:p>
          <a:p>
            <a:pPr algn="ctr"/>
            <a:endParaRPr lang="ru-RU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Физико-химические характеристики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Крепость, % об.				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35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Содержание сахара, г/100 мл		0,25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Органолептические характеристики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Внешний вид 	Прозрачная жидкость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Цвет			Бесцветный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Вкус			Мягкий, сладковатый с привкусом горького миндаля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Аромат		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Горького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миндаля с тонами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малины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47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972" y="582067"/>
            <a:ext cx="1170432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Bef>
                <a:spcPts val="1200"/>
              </a:spcBef>
              <a:spcAft>
                <a:spcPts val="1200"/>
              </a:spcAft>
            </a:pPr>
            <a:r>
              <a:rPr lang="ru-RU" sz="2800" b="1" kern="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 анализ литературы по приготовлению напитков с использованием ароматных спиртов вишни и малины (типа Киршвассер).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Приготовлены настои растительного сырья. 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настоев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фракционно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выгнаны образцы ароматного спирта. Спирт из вишни проверен на наличие свободной синильной кислоты, результат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отрицателен.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26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20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334" y="130484"/>
            <a:ext cx="8534400" cy="1507067"/>
          </a:xfrm>
        </p:spPr>
        <p:txBody>
          <a:bodyPr/>
          <a:lstStyle/>
          <a:p>
            <a:r>
              <a:rPr lang="ru-RU" dirty="0" smtClean="0"/>
              <a:t>Цели и задачи исследований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5459" y="1549101"/>
            <a:ext cx="102950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Провести исследование свойств сырья, приготовить напиток с </a:t>
            </a:r>
            <a:r>
              <a:rPr lang="ru-RU" sz="2400" dirty="0" smtClean="0">
                <a:solidFill>
                  <a:schemeClr val="bg1"/>
                </a:solidFill>
              </a:rPr>
              <a:t>использованием </a:t>
            </a:r>
            <a:r>
              <a:rPr lang="ru-RU" sz="2400" dirty="0">
                <a:solidFill>
                  <a:schemeClr val="bg1"/>
                </a:solidFill>
              </a:rPr>
              <a:t>ароматных спиртов сушеных ягод вишни и малины, обратив особое внимание на возможное наличие в сырье синильной кислоты, </a:t>
            </a:r>
            <a:r>
              <a:rPr lang="ru-RU" sz="2400" dirty="0" err="1">
                <a:solidFill>
                  <a:schemeClr val="bg1"/>
                </a:solidFill>
              </a:rPr>
              <a:t>скупажировать</a:t>
            </a:r>
            <a:r>
              <a:rPr lang="ru-RU" sz="2400" dirty="0">
                <a:solidFill>
                  <a:schemeClr val="bg1"/>
                </a:solidFill>
              </a:rPr>
              <a:t> готовый напиток. За основу напитка принять старинный немецкий напиток «Киршвассер» с использованием в качестве компонентов ароматных спиртов плодово-ягодного сырья.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06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когольные традиции или что выпить на отдых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955" y="165641"/>
            <a:ext cx="2054711" cy="3448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Вишневый бренди. Киршвассер. Kirschwasser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2" y="165641"/>
            <a:ext cx="1169643" cy="3448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fanbar.ru/wp-content/uploads/2013/06/6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64" y="165641"/>
            <a:ext cx="4558665" cy="34489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85463" y="3614894"/>
            <a:ext cx="92382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Киршвассер (иногда просто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Кирш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оригинальное название –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Kirschwasser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от нем.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Kirsche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«вишня» и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Wasser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«вода», буквально – «вишнёвая водка») - чистое сухое фруктовое бренди из вишен и вишневых косточек. Крепкий бесцветный алкогольный напиток, получаемый методом дистилляции забродившего сусла чёрной черешни вместе с косточками.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Косточки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придают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Киршвассеру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оригинальный и неповторимый вкус с ярко выраженными миндальными нотками. Крепость напитка, установленная в странах ЕС – 37,5% об., однако встречаются разновидности от 38 до 43% об., иногда даже 50%.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4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314" y="208062"/>
            <a:ext cx="97320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Основа рецепта взята из книги: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Штритер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В. Спиртные напитки. Технология, производство, рецепты. Отпечатано по изданию 1934 года. - С.-Петербург : СП «Смарт», 1992.- 176 с.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Приготовление производится в три этапа: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приготовление морсов растений (в оригинале - настоев);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получение ароматных спиртов прямой перегонки (в оригинале - эссенций);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приготовление купажа напитка;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созревание купажа.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24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821" y="4625961"/>
            <a:ext cx="37504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Вишня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сушеная по ГОСТ 28501-90 Фрукты косточковые сушеные. Технические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условия, с раздавленными косточками.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23783" y="4625961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Малина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мороженная по ГОСТ Р 53956-2010 Фрукты быстрозамороженные. Общие технические условия.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1" y="877682"/>
            <a:ext cx="3750478" cy="3489923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83" y="877682"/>
            <a:ext cx="3718542" cy="3489923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56334" y="130484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Использованное сырьё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999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65" y="2461157"/>
            <a:ext cx="98181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определения присутствия синильной кислоты в различных субстратах использовалась качественная реакция образования берлинской лазури по ГОСТ 13979.8-69 Жмыхи и шроты. Методы определения свободной и связанной синильной кислоты.  </a:t>
            </a:r>
          </a:p>
          <a:p>
            <a:pPr indent="450215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водную вытяжку из 10 г испытуемого материала, измельченного до прохода через сито с отверстиями диаметром 1 мм (на 10 г берут 50 мл дистиллированной воды, настаивают 3 ч и затем фильтруют), добавляют 5 см</a:t>
            </a:r>
            <a:r>
              <a:rPr lang="ru-RU" sz="20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 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10% раствора едкого натра, 1 см</a:t>
            </a:r>
            <a:r>
              <a:rPr lang="ru-RU" sz="20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5% раствора сернокислого железа и кипятят 30 мин. После этого раствор подкисляют 10% соляной кислотой до получения кислой реакции, которую определяют по лакмусу, и добавляют несколько капель 5% водного раствора хлорного железа. При наличии синильной кислоты раствор окрашивается в синий цвет.  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86465" y="130484"/>
            <a:ext cx="9204269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dirty="0" smtClean="0"/>
              <a:t>Метод определения присутствия в напитке синильной кислоты (реакция образования берлинской </a:t>
            </a:r>
            <a:r>
              <a:rPr lang="ru-RU" sz="3200" dirty="0" smtClean="0"/>
              <a:t>лазури)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37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1025" name="Рисунок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1" y="228600"/>
            <a:ext cx="5002008" cy="569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186739" y="965708"/>
            <a:ext cx="576454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Внешний вид морсов на настаивании (7 суток при периодическом многократном перемешивании)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871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9" b="49401"/>
          <a:stretch/>
        </p:blipFill>
        <p:spPr bwMode="auto">
          <a:xfrm>
            <a:off x="88078" y="123265"/>
            <a:ext cx="7420760" cy="54491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08838" y="911275"/>
            <a:ext cx="45289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Зависимость крепости ароматного спирта мороженной малины от объема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отгона.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Для напитка отобраны первые 90 мл с крепостью 62% об.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60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72" b="50466"/>
          <a:stretch/>
        </p:blipFill>
        <p:spPr bwMode="auto">
          <a:xfrm>
            <a:off x="200136" y="160020"/>
            <a:ext cx="7470065" cy="53263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70201" y="160020"/>
            <a:ext cx="442139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Зависимость крепости ароматного спирта сушеной вишни с косточками от объема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отгона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дальнейших экспериментов был сформирован образец из первых 85 мл отгона с суммарной крепостью 61% об. (первые 30 мл из-за резкого и грубого аромата горького миндаля были отброшены и использованы в дальнейшем для анализов на наличие синильной кислоты).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6595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173</TotalTime>
  <Words>791</Words>
  <Application>Microsoft Office PowerPoint</Application>
  <PresentationFormat>Широкоэкранный</PresentationFormat>
  <Paragraphs>153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Сектор</vt:lpstr>
      <vt:lpstr>Разработка рецептуры настойки горькой Вишнёвой</vt:lpstr>
      <vt:lpstr>Цели и задачи исследований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рецептуры настойки горькой Вишнёвой</dc:title>
  <dc:creator>Пк</dc:creator>
  <cp:lastModifiedBy>Пк</cp:lastModifiedBy>
  <cp:revision>8</cp:revision>
  <dcterms:created xsi:type="dcterms:W3CDTF">2014-05-17T06:04:29Z</dcterms:created>
  <dcterms:modified xsi:type="dcterms:W3CDTF">2014-11-06T07:28:14Z</dcterms:modified>
</cp:coreProperties>
</file>